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e668289c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e668289c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e668289c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e668289c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e668289c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e668289c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e668289c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e668289c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e668289c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e668289c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e668289c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e668289c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e668289c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e668289c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e668289c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e668289c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e668289c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e668289c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e668289c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e668289c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e668289c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e668289c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e668289c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e668289c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e668289c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e668289c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e668289c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e668289c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e668289cc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e668289cc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e668289c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e668289c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e668289c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2e668289c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e668289c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2e668289c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e668289cc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e668289c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e668289c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2e668289c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e668289c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2e668289c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2e668289c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2e668289c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2e668289c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2e668289c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e668289c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2e668289c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2e668289c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2e668289c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e668289cc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e668289cc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e668289c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e668289c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e668289c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e668289c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e668289c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e668289c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e668289c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e668289c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e668289c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e668289c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e668289c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2e668289c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Lecture 7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SQL ll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975" y="2622380"/>
            <a:ext cx="2106000" cy="16167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Non-correlated subquery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24368" l="0" r="0" t="8498"/>
          <a:stretch/>
        </p:blipFill>
        <p:spPr>
          <a:xfrm>
            <a:off x="139025" y="1768075"/>
            <a:ext cx="5878124" cy="22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Correlated subquery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15526" l="0" r="0" t="8102"/>
          <a:stretch/>
        </p:blipFill>
        <p:spPr>
          <a:xfrm>
            <a:off x="112225" y="1754700"/>
            <a:ext cx="5878124" cy="25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Correlated subquery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5075" l="0" r="0" t="11723"/>
          <a:stretch/>
        </p:blipFill>
        <p:spPr>
          <a:xfrm>
            <a:off x="152400" y="1754700"/>
            <a:ext cx="5878124" cy="27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Subquery in SELECT statement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8686" l="0" r="0" t="8504"/>
          <a:stretch/>
        </p:blipFill>
        <p:spPr>
          <a:xfrm>
            <a:off x="152400" y="1942200"/>
            <a:ext cx="5878124" cy="27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Outer Join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7081" l="0" r="0" t="9710"/>
          <a:stretch/>
        </p:blipFill>
        <p:spPr>
          <a:xfrm>
            <a:off x="152400" y="1794875"/>
            <a:ext cx="5878124" cy="277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Attention, it is necessary to distinguish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>
                <a:solidFill>
                  <a:schemeClr val="accent3"/>
                </a:solidFill>
              </a:rPr>
              <a:t>outer join</a:t>
            </a:r>
            <a:r>
              <a:rPr lang="cs"/>
              <a:t> – SQL – Normal join </a:t>
            </a:r>
            <a:r>
              <a:rPr lang="cs">
                <a:solidFill>
                  <a:schemeClr val="accent3"/>
                </a:solidFill>
              </a:rPr>
              <a:t>+</a:t>
            </a:r>
            <a:r>
              <a:rPr lang="cs"/>
              <a:t> left/right/both relations add n-tuples, which at the opposite side of the relation don’t have partner (missing columns must be filled with NULL).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>
                <a:solidFill>
                  <a:schemeClr val="accent3"/>
                </a:solidFill>
              </a:rPr>
              <a:t>semi-join</a:t>
            </a:r>
            <a:r>
              <a:rPr lang="cs"/>
              <a:t> – RA – Reduction of one relation n-tuples to those, which </a:t>
            </a:r>
            <a:r>
              <a:rPr lang="cs">
                <a:solidFill>
                  <a:schemeClr val="accent3"/>
                </a:solidFill>
              </a:rPr>
              <a:t>are joinable</a:t>
            </a:r>
            <a:r>
              <a:rPr lang="cs"/>
              <a:t> with some n-tuple from second relation. Syntactic shortcut for join and following projection on attributes of left/right relation.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>
                <a:solidFill>
                  <a:schemeClr val="accent3"/>
                </a:solidFill>
              </a:rPr>
              <a:t>anti-join </a:t>
            </a:r>
            <a:r>
              <a:rPr lang="cs"/>
              <a:t>– RA – Reduction of one relation n-tuples to those, which </a:t>
            </a:r>
            <a:r>
              <a:rPr lang="cs">
                <a:solidFill>
                  <a:schemeClr val="dk1"/>
                </a:solidFill>
              </a:rPr>
              <a:t>are </a:t>
            </a:r>
            <a:r>
              <a:rPr lang="cs">
                <a:solidFill>
                  <a:schemeClr val="accent3"/>
                </a:solidFill>
              </a:rPr>
              <a:t>not</a:t>
            </a:r>
            <a:r>
              <a:rPr lang="cs">
                <a:solidFill>
                  <a:schemeClr val="dk1"/>
                </a:solidFill>
              </a:rPr>
              <a:t> joinable</a:t>
            </a:r>
            <a:r>
              <a:rPr lang="cs"/>
              <a:t> with some n-tuple from second relation. Syntactic shortcut for set subtraction of first relation and corresponding semi-join.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Aggregation and empty set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192"/>
            <a:ext cx="5878124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CASE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192"/>
            <a:ext cx="5131203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400" y="1735025"/>
            <a:ext cx="5131203" cy="305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COALESCE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10699" l="0" r="0" t="1673"/>
          <a:stretch/>
        </p:blipFill>
        <p:spPr>
          <a:xfrm>
            <a:off x="152400" y="1790700"/>
            <a:ext cx="5593851" cy="29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LIKE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6054325" y="1919075"/>
            <a:ext cx="2639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s"/>
              <a:t>It is preferable to use rather than the classical equation (=) 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5080" l="0" r="0" t="2871"/>
          <a:stretch/>
        </p:blipFill>
        <p:spPr>
          <a:xfrm>
            <a:off x="152400" y="1754675"/>
            <a:ext cx="5593851" cy="306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Aggregation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1814"/>
            <a:ext cx="5424881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Row value expressions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29190" l="0" r="0" t="7297"/>
          <a:stretch/>
        </p:blipFill>
        <p:spPr>
          <a:xfrm>
            <a:off x="152400" y="1902025"/>
            <a:ext cx="5593851" cy="211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IS NULL</a:t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 rotWithShape="1">
          <a:blip r:embed="rId3">
            <a:alphaModFix/>
          </a:blip>
          <a:srcRect b="24368" l="0" r="0" t="7697"/>
          <a:stretch/>
        </p:blipFill>
        <p:spPr>
          <a:xfrm>
            <a:off x="152400" y="1915425"/>
            <a:ext cx="5593851" cy="226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Operator IN</a:t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2403"/>
            <a:ext cx="5593851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Operator IN</a:t>
            </a:r>
            <a:endParaRPr/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192"/>
            <a:ext cx="5593851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ANY, ALL, SOME</a:t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2587"/>
            <a:ext cx="5290312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UNIQUE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4252"/>
            <a:ext cx="5490345" cy="33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Quantifier</a:t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b="10698" l="0" r="0" t="0"/>
          <a:stretch/>
        </p:blipFill>
        <p:spPr>
          <a:xfrm>
            <a:off x="152400" y="1752587"/>
            <a:ext cx="5490350" cy="297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Quantifier</a:t>
            </a:r>
            <a:endParaRPr/>
          </a:p>
        </p:txBody>
      </p:sp>
      <p:pic>
        <p:nvPicPr>
          <p:cNvPr id="229" name="Google Shape;229;p39"/>
          <p:cNvPicPr preferRelativeResize="0"/>
          <p:nvPr/>
        </p:nvPicPr>
        <p:blipFill rotWithShape="1">
          <a:blip r:embed="rId3">
            <a:alphaModFix/>
          </a:blip>
          <a:srcRect b="16322" l="0" r="0" t="6902"/>
          <a:stretch/>
        </p:blipFill>
        <p:spPr>
          <a:xfrm>
            <a:off x="152400" y="1754675"/>
            <a:ext cx="5490350" cy="255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Quantifier</a:t>
            </a:r>
            <a:endParaRPr/>
          </a:p>
        </p:txBody>
      </p:sp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 b="22757" l="0" r="0" t="6501"/>
          <a:stretch/>
        </p:blipFill>
        <p:spPr>
          <a:xfrm>
            <a:off x="152400" y="1794850"/>
            <a:ext cx="5490350" cy="23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Quantifier</a:t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3">
            <a:alphaModFix/>
          </a:blip>
          <a:srcRect b="25972" l="0" r="0" t="14538"/>
          <a:stretch/>
        </p:blipFill>
        <p:spPr>
          <a:xfrm>
            <a:off x="152400" y="1848450"/>
            <a:ext cx="5490350" cy="19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Aggregation functions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7497900" cy="20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Syntax: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aggregation_function ([ALL | DISTINCT] column | expression) COUNT, SUM, MAX, MIN, AVG and others.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Calculation is done through the result rows.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What do we do with NULL values in the column?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What do we do with duplicate values in the column?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cs"/>
              <a:t>COUNT(∅) = 0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375" y="3964775"/>
            <a:ext cx="6569226" cy="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Set operations</a:t>
            </a:r>
            <a:endParaRPr/>
          </a:p>
        </p:txBody>
      </p:sp>
      <p:pic>
        <p:nvPicPr>
          <p:cNvPr id="247" name="Google Shape;247;p42"/>
          <p:cNvPicPr preferRelativeResize="0"/>
          <p:nvPr/>
        </p:nvPicPr>
        <p:blipFill rotWithShape="1">
          <a:blip r:embed="rId3">
            <a:alphaModFix/>
          </a:blip>
          <a:srcRect b="0" l="0" r="1390" t="0"/>
          <a:stretch/>
        </p:blipFill>
        <p:spPr>
          <a:xfrm>
            <a:off x="152400" y="1725798"/>
            <a:ext cx="5071473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Set operations</a:t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192"/>
            <a:ext cx="5566474" cy="333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Set operations</a:t>
            </a:r>
            <a:endParaRPr/>
          </a:p>
        </p:txBody>
      </p:sp>
      <p:pic>
        <p:nvPicPr>
          <p:cNvPr id="259" name="Google Shape;259;p44"/>
          <p:cNvPicPr preferRelativeResize="0"/>
          <p:nvPr/>
        </p:nvPicPr>
        <p:blipFill rotWithShape="1">
          <a:blip r:embed="rId3">
            <a:alphaModFix/>
          </a:blip>
          <a:srcRect b="15519" l="0" r="0" t="6098"/>
          <a:stretch/>
        </p:blipFill>
        <p:spPr>
          <a:xfrm>
            <a:off x="152400" y="1727900"/>
            <a:ext cx="5566474" cy="26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What you </a:t>
            </a:r>
            <a:r>
              <a:rPr lang="cs"/>
              <a:t>should</a:t>
            </a:r>
            <a:r>
              <a:rPr lang="cs"/>
              <a:t> </a:t>
            </a:r>
            <a:r>
              <a:rPr lang="cs"/>
              <a:t>remember</a:t>
            </a:r>
            <a:endParaRPr/>
          </a:p>
        </p:txBody>
      </p:sp>
      <p:sp>
        <p:nvSpPr>
          <p:cNvPr id="265" name="Google Shape;265;p4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Aggregation in SQL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Subqueries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Outer Join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Quantifier, using of multiple negation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s"/>
              <a:t>Set operations in SQL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Aggregation functions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192"/>
            <a:ext cx="5739699" cy="333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Row grouping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11657" l="0" r="0" t="20008"/>
          <a:stretch/>
        </p:blipFill>
        <p:spPr>
          <a:xfrm>
            <a:off x="139025" y="1821650"/>
            <a:ext cx="5739699" cy="22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Row grouping (GROUP BY)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200"/>
            <a:ext cx="5607644" cy="333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Rows grouping (HAVING)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19141" l="0" r="0" t="17350"/>
          <a:stretch/>
        </p:blipFill>
        <p:spPr>
          <a:xfrm>
            <a:off x="165800" y="1861825"/>
            <a:ext cx="5607649" cy="211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Execution order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5719475" y="1919075"/>
            <a:ext cx="29745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cs"/>
              <a:t>Be </a:t>
            </a:r>
            <a:r>
              <a:rPr lang="cs"/>
              <a:t>careful</a:t>
            </a:r>
            <a:r>
              <a:rPr lang="cs"/>
              <a:t> on the </a:t>
            </a:r>
            <a:r>
              <a:rPr lang="cs"/>
              <a:t>syntax</a:t>
            </a:r>
            <a:r>
              <a:rPr lang="cs"/>
              <a:t> and order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225"/>
            <a:ext cx="5062687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Non-correlated subquery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5025"/>
            <a:ext cx="5878124" cy="333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